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Source Sans 3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086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41078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Customer Shopping Behavior Analysis</a:t>
            </a:r>
            <a:endParaRPr lang="en-US" sz="4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020" y="1047750"/>
            <a:ext cx="6873597" cy="612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Business Recommendations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729020" y="1972866"/>
            <a:ext cx="768596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Strategies for growth and optimization.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7125" y="2546985"/>
            <a:ext cx="312420" cy="3124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05890" y="2540556"/>
            <a:ext cx="418957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Strengthen Subscription Adoption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1405890" y="2971681"/>
            <a:ext cx="700909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Promote exclusive benefits: early access, free express shipping, loyalty points.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7125" y="3728085"/>
            <a:ext cx="312420" cy="31242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405890" y="3721656"/>
            <a:ext cx="4532114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Enhance Customer Loyalty Programs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1405890" y="4152781"/>
            <a:ext cx="700909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Implement tier-based rewards to incentivize frequent purchases and reduce churn.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7125" y="5242560"/>
            <a:ext cx="312420" cy="31242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405890" y="5236131"/>
            <a:ext cx="3347680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Optimize Discount Strategy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1405890" y="5667256"/>
            <a:ext cx="700909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Reassess discount-heavy products, target promotions to protect profit margins.</a:t>
            </a:r>
            <a:endParaRPr lang="en-US" sz="16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7125" y="6423660"/>
            <a:ext cx="312420" cy="31242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405890" y="6417231"/>
            <a:ext cx="4627007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Targeted &amp; Lifecycle-Based Marketing</a:t>
            </a:r>
            <a:endParaRPr lang="en-US" sz="1900" dirty="0"/>
          </a:p>
        </p:txBody>
      </p:sp>
      <p:sp>
        <p:nvSpPr>
          <p:cNvPr id="16" name="Text 9"/>
          <p:cNvSpPr/>
          <p:nvPr/>
        </p:nvSpPr>
        <p:spPr>
          <a:xfrm>
            <a:off x="1405890" y="6848356"/>
            <a:ext cx="700909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Personalize campaigns for high-revenue age groups and customer stages.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47832"/>
            <a:ext cx="1045797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Project Overview: Unlocking Insights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93059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Analyzing 3,900 purchases to drive strategic decisions.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582823"/>
            <a:ext cx="6357818" cy="2329815"/>
          </a:xfrm>
          <a:prstGeom prst="roundRect">
            <a:avLst>
              <a:gd name="adj" fmla="val 431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1084659" y="2829758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82065" y="3027164"/>
            <a:ext cx="323136" cy="32313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84659" y="37871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Spending Habits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84659" y="4282678"/>
            <a:ext cx="58639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Understand customer expenditure.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7434858" y="2582823"/>
            <a:ext cx="6357818" cy="2329815"/>
          </a:xfrm>
          <a:prstGeom prst="roundRect">
            <a:avLst>
              <a:gd name="adj" fmla="val 431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7681793" y="2829758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79199" y="3027164"/>
            <a:ext cx="323136" cy="32313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81793" y="37871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Segmentation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7681793" y="4282678"/>
            <a:ext cx="58639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Identify distinct customer groups.</a:t>
            </a:r>
            <a:endParaRPr lang="en-US" sz="1850" dirty="0"/>
          </a:p>
        </p:txBody>
      </p:sp>
      <p:sp>
        <p:nvSpPr>
          <p:cNvPr id="14" name="Shape 10"/>
          <p:cNvSpPr/>
          <p:nvPr/>
        </p:nvSpPr>
        <p:spPr>
          <a:xfrm>
            <a:off x="837724" y="5151953"/>
            <a:ext cx="6357818" cy="2329815"/>
          </a:xfrm>
          <a:prstGeom prst="roundRect">
            <a:avLst>
              <a:gd name="adj" fmla="val 431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Shape 11"/>
          <p:cNvSpPr/>
          <p:nvPr/>
        </p:nvSpPr>
        <p:spPr>
          <a:xfrm>
            <a:off x="1084659" y="5398889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82065" y="5596295"/>
            <a:ext cx="323136" cy="32313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084659" y="6356271"/>
            <a:ext cx="285857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Product Preferences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1084659" y="6851809"/>
            <a:ext cx="58639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Discover popular items.</a:t>
            </a:r>
            <a:endParaRPr lang="en-US" sz="1850" dirty="0"/>
          </a:p>
        </p:txBody>
      </p:sp>
      <p:sp>
        <p:nvSpPr>
          <p:cNvPr id="19" name="Shape 14"/>
          <p:cNvSpPr/>
          <p:nvPr/>
        </p:nvSpPr>
        <p:spPr>
          <a:xfrm>
            <a:off x="7434858" y="5151953"/>
            <a:ext cx="6357818" cy="2329815"/>
          </a:xfrm>
          <a:prstGeom prst="roundRect">
            <a:avLst>
              <a:gd name="adj" fmla="val 431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Shape 15"/>
          <p:cNvSpPr/>
          <p:nvPr/>
        </p:nvSpPr>
        <p:spPr>
          <a:xfrm>
            <a:off x="7681793" y="5398889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79199" y="5596295"/>
            <a:ext cx="323136" cy="323136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81793" y="6356271"/>
            <a:ext cx="285797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Subscription Trends</a:t>
            </a:r>
            <a:endParaRPr lang="en-US" sz="2200" dirty="0"/>
          </a:p>
        </p:txBody>
      </p:sp>
      <p:sp>
        <p:nvSpPr>
          <p:cNvPr id="23" name="Text 17"/>
          <p:cNvSpPr/>
          <p:nvPr/>
        </p:nvSpPr>
        <p:spPr>
          <a:xfrm>
            <a:off x="7681793" y="6851809"/>
            <a:ext cx="58639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Analyze recurring revenue.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4829" y="420172"/>
            <a:ext cx="3595449" cy="449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36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Dataset at a Glance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34829" y="1175146"/>
            <a:ext cx="13560743" cy="568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4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3,900 records, 18 features for comprehensive analysis.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34829" y="1744028"/>
            <a:ext cx="1797725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Key Attributes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34829" y="2121456"/>
            <a:ext cx="6594038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Customer Demographics (Age, Gender, Location, Subscription)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34829" y="2419231"/>
            <a:ext cx="6594038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Purchase Information (Item, Category, Amount, Season, Size, Color)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534829" y="2717006"/>
            <a:ext cx="6594038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Shopping Behavior (Discount, Promo Code, Previous Purchases, Frequency, Review, Shipping)</a:t>
            </a:r>
            <a:endParaRPr lang="en-US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1533" y="460415"/>
            <a:ext cx="6594038" cy="6594038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7509153" y="8528923"/>
            <a:ext cx="6594038" cy="649010"/>
          </a:xfrm>
          <a:prstGeom prst="roundRect">
            <a:avLst>
              <a:gd name="adj" fmla="val 9889"/>
            </a:avLst>
          </a:prstGeom>
          <a:solidFill>
            <a:srgbClr val="F6BBE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1910" y="8753713"/>
            <a:ext cx="190976" cy="15275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005643" y="8719780"/>
            <a:ext cx="5944791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Review Rating column: 37 missing values require handling.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450" y="595551"/>
            <a:ext cx="11225927" cy="626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Exploratory Data Analysis (EDA) with Python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45450" y="1648063"/>
            <a:ext cx="1313949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Preparing, cleaning, and structuring data for reliable insights.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5450" y="2228374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45450" y="2567464"/>
            <a:ext cx="4237792" cy="22860"/>
          </a:xfrm>
          <a:prstGeom prst="rect">
            <a:avLst/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745450" y="2719626"/>
            <a:ext cx="2505908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Loading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45450" y="3160633"/>
            <a:ext cx="4237792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Imported dataset using pandas.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5196245" y="2228374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02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5196245" y="2567464"/>
            <a:ext cx="4237792" cy="22860"/>
          </a:xfrm>
          <a:prstGeom prst="rect">
            <a:avLst/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5196245" y="2719626"/>
            <a:ext cx="2505908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Initial Exploration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5196245" y="3160633"/>
            <a:ext cx="4237792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Inspected data structure and summary statistics.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9647039" y="2228374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9647039" y="2567464"/>
            <a:ext cx="4237792" cy="22860"/>
          </a:xfrm>
          <a:prstGeom prst="rect">
            <a:avLst/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9647039" y="2719626"/>
            <a:ext cx="2505908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Missing Values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9647039" y="3160633"/>
            <a:ext cx="4237792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Imputed Review Rating using median per category.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45450" y="4214813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5450" y="4553902"/>
            <a:ext cx="4237792" cy="22860"/>
          </a:xfrm>
          <a:prstGeom prst="rect">
            <a:avLst/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745450" y="4706064"/>
            <a:ext cx="3054787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Column Standardization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745450" y="5147072"/>
            <a:ext cx="4237792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Converted names to snake case for clarity.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5196245" y="4214813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05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5196245" y="4553902"/>
            <a:ext cx="4237792" cy="22860"/>
          </a:xfrm>
          <a:prstGeom prst="rect">
            <a:avLst/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5196245" y="4706064"/>
            <a:ext cx="2551271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Feature Engineering</a:t>
            </a:r>
            <a:endParaRPr lang="en-US" sz="1950" dirty="0"/>
          </a:p>
        </p:txBody>
      </p:sp>
      <p:sp>
        <p:nvSpPr>
          <p:cNvPr id="23" name="Text 21"/>
          <p:cNvSpPr/>
          <p:nvPr/>
        </p:nvSpPr>
        <p:spPr>
          <a:xfrm>
            <a:off x="5196245" y="5147072"/>
            <a:ext cx="4237792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Created age_group and purchase_frequency_days.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9647039" y="4214813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06</a:t>
            </a:r>
            <a:endParaRPr lang="en-US" sz="1650" dirty="0"/>
          </a:p>
        </p:txBody>
      </p:sp>
      <p:sp>
        <p:nvSpPr>
          <p:cNvPr id="25" name="Shape 23"/>
          <p:cNvSpPr/>
          <p:nvPr/>
        </p:nvSpPr>
        <p:spPr>
          <a:xfrm>
            <a:off x="9647039" y="4553902"/>
            <a:ext cx="4237792" cy="22860"/>
          </a:xfrm>
          <a:prstGeom prst="rect">
            <a:avLst/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4"/>
          <p:cNvSpPr/>
          <p:nvPr/>
        </p:nvSpPr>
        <p:spPr>
          <a:xfrm>
            <a:off x="9647039" y="4706064"/>
            <a:ext cx="2505908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Consistency</a:t>
            </a:r>
            <a:endParaRPr lang="en-US" sz="1950" dirty="0"/>
          </a:p>
        </p:txBody>
      </p:sp>
      <p:sp>
        <p:nvSpPr>
          <p:cNvPr id="27" name="Text 25"/>
          <p:cNvSpPr/>
          <p:nvPr/>
        </p:nvSpPr>
        <p:spPr>
          <a:xfrm>
            <a:off x="9647039" y="5147072"/>
            <a:ext cx="4237792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Removed redundant promo_code_used.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745450" y="6201251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07</a:t>
            </a:r>
            <a:endParaRPr lang="en-US" sz="1650" dirty="0"/>
          </a:p>
        </p:txBody>
      </p:sp>
      <p:sp>
        <p:nvSpPr>
          <p:cNvPr id="29" name="Shape 27"/>
          <p:cNvSpPr/>
          <p:nvPr/>
        </p:nvSpPr>
        <p:spPr>
          <a:xfrm>
            <a:off x="745450" y="6540341"/>
            <a:ext cx="13139380" cy="22860"/>
          </a:xfrm>
          <a:prstGeom prst="rect">
            <a:avLst/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0" name="Text 28"/>
          <p:cNvSpPr/>
          <p:nvPr/>
        </p:nvSpPr>
        <p:spPr>
          <a:xfrm>
            <a:off x="745450" y="6692503"/>
            <a:ext cx="2629138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Database Integration</a:t>
            </a:r>
            <a:endParaRPr lang="en-US" sz="1950" dirty="0"/>
          </a:p>
        </p:txBody>
      </p:sp>
      <p:sp>
        <p:nvSpPr>
          <p:cNvPr id="31" name="Text 29"/>
          <p:cNvSpPr/>
          <p:nvPr/>
        </p:nvSpPr>
        <p:spPr>
          <a:xfrm>
            <a:off x="745450" y="7133511"/>
            <a:ext cx="1313938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Connected to MySQL Workbench for SQL analysis.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6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5814" y="625197"/>
            <a:ext cx="7552373" cy="133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Analysis with SQL: Business Transactions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5814" y="2303740"/>
            <a:ext cx="755237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Extracting actionable insights from transactional data.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5814" y="2923342"/>
            <a:ext cx="3662482" cy="2048232"/>
          </a:xfrm>
          <a:prstGeom prst="roundRect">
            <a:avLst>
              <a:gd name="adj" fmla="val 714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65334" y="2923342"/>
            <a:ext cx="121920" cy="2048232"/>
          </a:xfrm>
          <a:prstGeom prst="roundRect">
            <a:avLst>
              <a:gd name="adj" fmla="val 78330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145024" y="3181112"/>
            <a:ext cx="2674977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Revenue by Gender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145024" y="3651766"/>
            <a:ext cx="3055501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Male: $157,890, Female: $75,191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586" y="2923342"/>
            <a:ext cx="3662601" cy="2048232"/>
          </a:xfrm>
          <a:prstGeom prst="roundRect">
            <a:avLst>
              <a:gd name="adj" fmla="val 714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4655106" y="2923342"/>
            <a:ext cx="121920" cy="2048232"/>
          </a:xfrm>
          <a:prstGeom prst="roundRect">
            <a:avLst>
              <a:gd name="adj" fmla="val 78330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5034796" y="3181112"/>
            <a:ext cx="305562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High-Spending Discount Users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5034796" y="3986093"/>
            <a:ext cx="3055620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Customers using discounts, spending above average.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5814" y="5198864"/>
            <a:ext cx="3662482" cy="2412087"/>
          </a:xfrm>
          <a:prstGeom prst="roundRect">
            <a:avLst>
              <a:gd name="adj" fmla="val 6065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765334" y="5198864"/>
            <a:ext cx="121920" cy="2412087"/>
          </a:xfrm>
          <a:prstGeom prst="roundRect">
            <a:avLst>
              <a:gd name="adj" fmla="val 78330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1145024" y="5456634"/>
            <a:ext cx="3055501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Top 5 Products by Rating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1145024" y="6261616"/>
            <a:ext cx="3055501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Gloves (3.86), Sandals (3.84), Boots (3.82), Hat (3.8), Skirt (3.78)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648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2124" y="3495080"/>
            <a:ext cx="10554533" cy="674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SQL Insights: Shipping &amp; Subscriptions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02124" y="4856559"/>
            <a:ext cx="4189333" cy="2744152"/>
          </a:xfrm>
          <a:prstGeom prst="roundRect">
            <a:avLst>
              <a:gd name="adj" fmla="val 5331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802124" y="4826079"/>
            <a:ext cx="4189333" cy="121920"/>
          </a:xfrm>
          <a:prstGeom prst="roundRect">
            <a:avLst>
              <a:gd name="adj" fmla="val 78955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2553057" y="4512826"/>
            <a:ext cx="687467" cy="687467"/>
          </a:xfrm>
          <a:prstGeom prst="roundRect">
            <a:avLst>
              <a:gd name="adj" fmla="val 133010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759273" y="4684633"/>
            <a:ext cx="274915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061680" y="5429488"/>
            <a:ext cx="3651528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Shipping Type Comparison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61680" y="5903952"/>
            <a:ext cx="3670221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Express: $60.48 avg. purchase; Standard: $58.46 avg. purchase.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5220533" y="4856559"/>
            <a:ext cx="4189333" cy="2744152"/>
          </a:xfrm>
          <a:prstGeom prst="roundRect">
            <a:avLst>
              <a:gd name="adj" fmla="val 5331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5220533" y="4826079"/>
            <a:ext cx="4189333" cy="121920"/>
          </a:xfrm>
          <a:prstGeom prst="roundRect">
            <a:avLst>
              <a:gd name="adj" fmla="val 78955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6971467" y="4512826"/>
            <a:ext cx="687467" cy="687467"/>
          </a:xfrm>
          <a:prstGeom prst="roundRect">
            <a:avLst>
              <a:gd name="adj" fmla="val 133010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7177683" y="4684633"/>
            <a:ext cx="274915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2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5480090" y="5429488"/>
            <a:ext cx="3670221" cy="6741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Subscribers vs. Non-Subscribers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5480090" y="6241018"/>
            <a:ext cx="3670221" cy="1100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Subscribers: 1053 customers, $59.49 avg. spend. Non-subscribers: 2847 customers, $59.87 avg. spend.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9638943" y="4856559"/>
            <a:ext cx="4189333" cy="2744152"/>
          </a:xfrm>
          <a:prstGeom prst="roundRect">
            <a:avLst>
              <a:gd name="adj" fmla="val 5331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4"/>
          <p:cNvSpPr/>
          <p:nvPr/>
        </p:nvSpPr>
        <p:spPr>
          <a:xfrm>
            <a:off x="9638943" y="4826079"/>
            <a:ext cx="4189333" cy="121920"/>
          </a:xfrm>
          <a:prstGeom prst="roundRect">
            <a:avLst>
              <a:gd name="adj" fmla="val 78955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5"/>
          <p:cNvSpPr/>
          <p:nvPr/>
        </p:nvSpPr>
        <p:spPr>
          <a:xfrm>
            <a:off x="11389876" y="4512826"/>
            <a:ext cx="687467" cy="687467"/>
          </a:xfrm>
          <a:prstGeom prst="roundRect">
            <a:avLst>
              <a:gd name="adj" fmla="val 133010"/>
            </a:avLst>
          </a:prstGeom>
          <a:solidFill>
            <a:srgbClr val="E851B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11596092" y="4684633"/>
            <a:ext cx="274915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3</a:t>
            </a:r>
            <a:endParaRPr lang="en-US" sz="2150" dirty="0"/>
          </a:p>
        </p:txBody>
      </p:sp>
      <p:sp>
        <p:nvSpPr>
          <p:cNvPr id="20" name="Text 17"/>
          <p:cNvSpPr/>
          <p:nvPr/>
        </p:nvSpPr>
        <p:spPr>
          <a:xfrm>
            <a:off x="9898499" y="5429488"/>
            <a:ext cx="3670221" cy="6741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Discount-Dependent Products</a:t>
            </a:r>
            <a:endParaRPr lang="en-US" sz="2100" dirty="0"/>
          </a:p>
        </p:txBody>
      </p:sp>
      <p:sp>
        <p:nvSpPr>
          <p:cNvPr id="21" name="Text 18"/>
          <p:cNvSpPr/>
          <p:nvPr/>
        </p:nvSpPr>
        <p:spPr>
          <a:xfrm>
            <a:off x="9898499" y="6241018"/>
            <a:ext cx="3670221" cy="1100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Hat (50%), Sneakers (49.66%), Coat (49.07%), Sweater (48.17%), Pants (47.37%).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233" y="595432"/>
            <a:ext cx="7628334" cy="12734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Customer Segmentation &amp; Product Ranking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44233" y="2410063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Customer Segments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6244233" y="2972038"/>
            <a:ext cx="3550087" cy="1329571"/>
          </a:xfrm>
          <a:prstGeom prst="roundRect">
            <a:avLst>
              <a:gd name="adj" fmla="val 3908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468308" y="3196114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Loyal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468308" y="3731062"/>
            <a:ext cx="3101935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3116 customers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44233" y="4518065"/>
            <a:ext cx="3550087" cy="1329571"/>
          </a:xfrm>
          <a:prstGeom prst="roundRect">
            <a:avLst>
              <a:gd name="adj" fmla="val 3908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6468308" y="4742140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Returning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6468308" y="5277088"/>
            <a:ext cx="3101935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701 customers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44233" y="6064091"/>
            <a:ext cx="3550087" cy="1329571"/>
          </a:xfrm>
          <a:prstGeom prst="roundRect">
            <a:avLst>
              <a:gd name="adj" fmla="val 3908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6468308" y="6288167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New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468308" y="6823115"/>
            <a:ext cx="3101935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83 customers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10330101" y="2410063"/>
            <a:ext cx="3377446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Top Products per Category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30101" y="2945011"/>
            <a:ext cx="355008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Accessories:</a:t>
            </a:r>
            <a:r>
              <a:rPr lang="en-US" sz="17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Jewelry, Sunglasses, Belt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0330101" y="3713678"/>
            <a:ext cx="3550087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Clothing:</a:t>
            </a:r>
            <a:r>
              <a:rPr lang="en-US" sz="17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Blouse, Pants, Shirt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10330101" y="4135874"/>
            <a:ext cx="355008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Footwear:</a:t>
            </a:r>
            <a:r>
              <a:rPr lang="en-US" sz="17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Sandals, Shoes, Sneakers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10330101" y="4904542"/>
            <a:ext cx="3550087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Outerwear:</a:t>
            </a:r>
            <a:r>
              <a:rPr lang="en-US" sz="17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Jacket, Coat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0356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Repeat Buyers &amp; Revenue by Age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670572"/>
            <a:ext cx="7468553" cy="1418153"/>
          </a:xfrm>
          <a:prstGeom prst="roundRect">
            <a:avLst>
              <a:gd name="adj" fmla="val 709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593919" y="2940367"/>
            <a:ext cx="431315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93919" y="3435906"/>
            <a:ext cx="692896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Customers with &gt;5 purchases: 958 subscribed, 2518 not subscribed.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4328041"/>
            <a:ext cx="7468553" cy="2997994"/>
          </a:xfrm>
          <a:prstGeom prst="roundRect">
            <a:avLst>
              <a:gd name="adj" fmla="val 335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6593919" y="4597837"/>
            <a:ext cx="317015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93919" y="5093375"/>
            <a:ext cx="692896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Young Adult: $62,143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6593919" y="5619988"/>
            <a:ext cx="692896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Middle-Aged: $59,197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593919" y="6146602"/>
            <a:ext cx="692896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Adult: $55,978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593919" y="6673215"/>
            <a:ext cx="692896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Senior: $55,763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717025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2490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Interactive Dashboard in Power BI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89191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Visualizing key insights for informed decision-making.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663797"/>
            <a:ext cx="22900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3.90K</a:t>
            </a:r>
            <a:endParaRPr lang="en-US" sz="6200" dirty="0"/>
          </a:p>
        </p:txBody>
      </p:sp>
      <p:sp>
        <p:nvSpPr>
          <p:cNvPr id="6" name="Text 3"/>
          <p:cNvSpPr/>
          <p:nvPr/>
        </p:nvSpPr>
        <p:spPr>
          <a:xfrm>
            <a:off x="6324124" y="5752743"/>
            <a:ext cx="229004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Customers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913376" y="4663797"/>
            <a:ext cx="22900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$59.76</a:t>
            </a:r>
            <a:endParaRPr lang="en-US" sz="6200" dirty="0"/>
          </a:p>
        </p:txBody>
      </p:sp>
      <p:sp>
        <p:nvSpPr>
          <p:cNvPr id="8" name="Text 5"/>
          <p:cNvSpPr/>
          <p:nvPr/>
        </p:nvSpPr>
        <p:spPr>
          <a:xfrm>
            <a:off x="8913376" y="5752743"/>
            <a:ext cx="229004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Avg. Purchase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502628" y="4663797"/>
            <a:ext cx="22900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3.75</a:t>
            </a:r>
            <a:endParaRPr lang="en-US" sz="6200" dirty="0"/>
          </a:p>
        </p:txBody>
      </p:sp>
      <p:sp>
        <p:nvSpPr>
          <p:cNvPr id="10" name="Text 7"/>
          <p:cNvSpPr/>
          <p:nvPr/>
        </p:nvSpPr>
        <p:spPr>
          <a:xfrm>
            <a:off x="11502628" y="5752743"/>
            <a:ext cx="229004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Avg. Review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533</Words>
  <Application>Microsoft Office PowerPoint</Application>
  <PresentationFormat>Custom</PresentationFormat>
  <Paragraphs>108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Noto Serif HK Semi Bold</vt:lpstr>
      <vt:lpstr>Source Sans 3</vt:lpstr>
      <vt:lpstr>Arial</vt:lpstr>
      <vt:lpstr>Noto Serif HK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soham kadam</dc:creator>
  <cp:lastModifiedBy>Kadam Soham Mahesh</cp:lastModifiedBy>
  <cp:revision>2</cp:revision>
  <dcterms:created xsi:type="dcterms:W3CDTF">2025-12-21T06:30:18Z</dcterms:created>
  <dcterms:modified xsi:type="dcterms:W3CDTF">2025-12-21T06:38:36Z</dcterms:modified>
</cp:coreProperties>
</file>